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1" r:id="rId4"/>
    <p:sldId id="272" r:id="rId5"/>
    <p:sldId id="265" r:id="rId6"/>
    <p:sldId id="266" r:id="rId7"/>
    <p:sldId id="267" r:id="rId8"/>
    <p:sldId id="268" r:id="rId9"/>
    <p:sldId id="257" r:id="rId10"/>
    <p:sldId id="259" r:id="rId11"/>
    <p:sldId id="260" r:id="rId12"/>
    <p:sldId id="261" r:id="rId13"/>
    <p:sldId id="273" r:id="rId14"/>
    <p:sldId id="262" r:id="rId15"/>
    <p:sldId id="263" r:id="rId16"/>
    <p:sldId id="274" r:id="rId17"/>
    <p:sldId id="26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Hazard Identification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38912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process of identifying and fixing potential hazards in the workplace is called </a:t>
            </a:r>
            <a:r>
              <a:rPr lang="en-US" sz="2400" dirty="0" smtClean="0"/>
              <a:t>hazard </a:t>
            </a:r>
            <a:r>
              <a:rPr lang="en-US" sz="2400" dirty="0" smtClean="0"/>
              <a:t>management 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 hazard may include sources or situations with a potential for harm in terms of injury, ill health, damage to property, damage to the environment or a combination </a:t>
            </a:r>
            <a:r>
              <a:rPr lang="en-US" sz="2400" dirty="0" smtClean="0"/>
              <a:t>of </a:t>
            </a:r>
            <a:r>
              <a:rPr lang="en-US" sz="2400" dirty="0" smtClean="0"/>
              <a:t>these.</a:t>
            </a:r>
            <a:endParaRPr lang="en-AU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sz="4500" dirty="0" smtClean="0"/>
              <a:t> </a:t>
            </a:r>
            <a:br>
              <a:rPr lang="en-AU" sz="4500" dirty="0" smtClean="0"/>
            </a:br>
            <a:r>
              <a:rPr lang="en-AU" sz="4500" dirty="0" smtClean="0"/>
              <a:t>The Hierarchy of Control</a:t>
            </a:r>
            <a:r>
              <a:rPr lang="en-A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A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824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Hazard identification is ongoing and progressive so it requires a multitiered approach. </a:t>
            </a:r>
          </a:p>
          <a:p>
            <a:r>
              <a:rPr lang="en-AU" dirty="0" smtClean="0"/>
              <a:t>Hierarchy provides a comprehensive control measures with preferred order of control to eliminate and reduce the risk.</a:t>
            </a:r>
          </a:p>
          <a:p>
            <a:endParaRPr lang="en-AU" dirty="0" smtClean="0"/>
          </a:p>
          <a:p>
            <a:r>
              <a:rPr lang="en-AU" dirty="0" smtClean="0"/>
              <a:t>These steps are:</a:t>
            </a:r>
          </a:p>
          <a:p>
            <a:r>
              <a:rPr lang="en-AU" dirty="0" smtClean="0"/>
              <a:t>Elimination</a:t>
            </a:r>
          </a:p>
          <a:p>
            <a:r>
              <a:rPr lang="en-AU" dirty="0" smtClean="0"/>
              <a:t>Substitution</a:t>
            </a:r>
          </a:p>
          <a:p>
            <a:r>
              <a:rPr lang="en-AU" dirty="0" smtClean="0"/>
              <a:t>Administrative</a:t>
            </a:r>
          </a:p>
          <a:p>
            <a:r>
              <a:rPr lang="en-AU" dirty="0" smtClean="0"/>
              <a:t>Engineering</a:t>
            </a:r>
          </a:p>
          <a:p>
            <a:r>
              <a:rPr lang="en-AU" dirty="0" smtClean="0"/>
              <a:t>Personal protective equipment</a:t>
            </a:r>
          </a:p>
          <a:p>
            <a:pPr algn="ctr">
              <a:buNone/>
            </a:pP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algn="ctr"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Elimination</a:t>
            </a:r>
          </a:p>
          <a:p>
            <a:pPr>
              <a:buNone/>
            </a:pPr>
            <a:r>
              <a:rPr lang="en-AU" dirty="0" smtClean="0"/>
              <a:t>Removing the hazard from the workplace.</a:t>
            </a:r>
          </a:p>
          <a:p>
            <a:pPr lvl="1"/>
            <a:r>
              <a:rPr lang="en-AU" dirty="0" smtClean="0"/>
              <a:t>Modifying workstation design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Modifying work organisation with task analysis and job redesign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Modifying work shifts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Replacing faulty equipment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65448"/>
            <a:ext cx="8229600" cy="5631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</a:rPr>
              <a:t>Substitution</a:t>
            </a:r>
          </a:p>
          <a:p>
            <a:pPr algn="ctr">
              <a:buNone/>
            </a:pPr>
            <a:endParaRPr lang="en-AU" sz="4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AU" dirty="0" smtClean="0"/>
              <a:t>Substituting or replacing a hazard with a less hazardous one.</a:t>
            </a:r>
          </a:p>
          <a:p>
            <a:pPr lvl="0"/>
            <a:r>
              <a:rPr lang="en-AU" dirty="0" smtClean="0"/>
              <a:t>Replacing equipment</a:t>
            </a:r>
          </a:p>
          <a:p>
            <a:pPr lvl="0"/>
            <a:r>
              <a:rPr lang="en-AU" dirty="0" smtClean="0"/>
              <a:t>Reorganising workstations to better suit the employee</a:t>
            </a:r>
          </a:p>
          <a:p>
            <a:pPr lvl="0"/>
            <a:r>
              <a:rPr lang="en-AU" dirty="0" smtClean="0"/>
              <a:t>Substituting a product for a less hazardous one</a:t>
            </a:r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Isolation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Isolating or separating a hazard from people involved in the work.</a:t>
            </a:r>
          </a:p>
          <a:p>
            <a:pPr>
              <a:buNone/>
            </a:pPr>
            <a:endParaRPr lang="en-AU" dirty="0" smtClean="0"/>
          </a:p>
          <a:p>
            <a:pPr lvl="0"/>
            <a:r>
              <a:rPr lang="en-AU" dirty="0" smtClean="0"/>
              <a:t>Locating fax machines further  away from employees</a:t>
            </a:r>
          </a:p>
          <a:p>
            <a:pPr lvl="0"/>
            <a:r>
              <a:rPr lang="en-AU" dirty="0" smtClean="0"/>
              <a:t>Ensuring noisy work areas such as printers and photocopiers are located away from employees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sz="40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Engineering</a:t>
            </a:r>
          </a:p>
          <a:p>
            <a:pPr>
              <a:buNone/>
            </a:pPr>
            <a:r>
              <a:rPr lang="en-AU" dirty="0" smtClean="0"/>
              <a:t>If the hazard cannot be eliminated, substituted or isolated, an engineering control is the most preferred measure.</a:t>
            </a:r>
          </a:p>
          <a:p>
            <a:pPr lvl="0"/>
            <a:r>
              <a:rPr lang="en-AU" dirty="0" smtClean="0"/>
              <a:t>Repairing and maintaining equipment</a:t>
            </a:r>
          </a:p>
          <a:p>
            <a:pPr lvl="0"/>
            <a:r>
              <a:rPr lang="en-AU" dirty="0" smtClean="0"/>
              <a:t>Promptly repairing network faults</a:t>
            </a:r>
          </a:p>
          <a:p>
            <a:pPr lvl="0"/>
            <a:r>
              <a:rPr lang="en-AU" dirty="0" smtClean="0"/>
              <a:t>Installing a caustic shock prevention devices in telephone sets</a:t>
            </a:r>
          </a:p>
          <a:p>
            <a:pPr lvl="0"/>
            <a:r>
              <a:rPr lang="en-AU" dirty="0" smtClean="0"/>
              <a:t>Reducing background noise levels</a:t>
            </a:r>
          </a:p>
          <a:p>
            <a:pPr lvl="0"/>
            <a:r>
              <a:rPr lang="en-AU" dirty="0" smtClean="0"/>
              <a:t>Providing more space between operators groups or installing  acoustic barriers</a:t>
            </a:r>
          </a:p>
          <a:p>
            <a:pPr lvl="0"/>
            <a:r>
              <a:rPr lang="en-AU" dirty="0" smtClean="0"/>
              <a:t>Adjusting lighting to reduce glare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76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49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Administrative Control</a:t>
            </a:r>
          </a:p>
          <a:p>
            <a:pPr algn="ctr">
              <a:buNone/>
            </a:pPr>
            <a:endParaRPr lang="en-AU" sz="4900" b="1" dirty="0" smtClean="0">
              <a:solidFill>
                <a:schemeClr val="bg2">
                  <a:lumMod val="25000"/>
                </a:schemeClr>
              </a:solidFill>
              <a:latin typeface="+mj-lt"/>
              <a:cs typeface="Arial" pitchFamily="34" charset="0"/>
            </a:endParaRPr>
          </a:p>
          <a:p>
            <a:pPr>
              <a:buNone/>
            </a:pPr>
            <a:r>
              <a:rPr lang="en-AU" dirty="0" smtClean="0"/>
              <a:t>Introducing work practices that reduce the risk such as implementing measures to ensure procedures, instruction and training are provided.</a:t>
            </a:r>
          </a:p>
          <a:p>
            <a:pPr lvl="0"/>
            <a:r>
              <a:rPr lang="en-AU" dirty="0" smtClean="0"/>
              <a:t>Implementing acoustic incident report and action plans</a:t>
            </a:r>
          </a:p>
          <a:p>
            <a:pPr lvl="0"/>
            <a:r>
              <a:rPr lang="en-AU" dirty="0" smtClean="0"/>
              <a:t>Implementing or improving customer contact and dispute resolution procedures</a:t>
            </a:r>
          </a:p>
          <a:p>
            <a:pPr lvl="0"/>
            <a:r>
              <a:rPr lang="en-AU" dirty="0" smtClean="0"/>
              <a:t>Implementing job rotation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500" dirty="0" smtClean="0">
                <a:cs typeface="Arial" pitchFamily="34" charset="0"/>
              </a:rPr>
              <a:t>Personal </a:t>
            </a:r>
            <a:r>
              <a:rPr lang="en-AU" sz="4500" dirty="0" smtClean="0">
                <a:cs typeface="Arial" pitchFamily="34" charset="0"/>
              </a:rPr>
              <a:t>P</a:t>
            </a:r>
            <a:r>
              <a:rPr lang="en-AU" sz="4500" dirty="0" smtClean="0">
                <a:cs typeface="Arial" pitchFamily="34" charset="0"/>
              </a:rPr>
              <a:t>rotective </a:t>
            </a:r>
            <a:r>
              <a:rPr lang="en-AU" sz="4500" dirty="0" smtClean="0">
                <a:cs typeface="Arial" pitchFamily="34" charset="0"/>
              </a:rPr>
              <a:t>E</a:t>
            </a:r>
            <a:r>
              <a:rPr lang="en-AU" sz="4500" dirty="0" smtClean="0">
                <a:cs typeface="Arial" pitchFamily="34" charset="0"/>
              </a:rPr>
              <a:t>quipment</a:t>
            </a:r>
            <a:endParaRPr lang="en-AU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provides personal safety devices.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In some instances, a combination of control measures may be appropriate.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3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Monitoring and Review of Control Measures</a:t>
            </a:r>
          </a:p>
          <a:p>
            <a:r>
              <a:rPr lang="en-AU" dirty="0" smtClean="0"/>
              <a:t>Deciding and implementing a risk control measure is not the end of the risk management process.</a:t>
            </a:r>
          </a:p>
          <a:p>
            <a:endParaRPr lang="en-AU" dirty="0" smtClean="0"/>
          </a:p>
          <a:p>
            <a:r>
              <a:rPr lang="en-AU" dirty="0" smtClean="0"/>
              <a:t> It is important to monitor and review control measures to ensure preventing exposure to hazards. 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Level of risks should be prioritised. The high risk hazards need more frequent assessment.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Every organisation should:</a:t>
            </a:r>
          </a:p>
          <a:p>
            <a:pPr lvl="0"/>
            <a:r>
              <a:rPr lang="en-AU" dirty="0" smtClean="0"/>
              <a:t>H</a:t>
            </a:r>
            <a:r>
              <a:rPr lang="en-AU" dirty="0" smtClean="0"/>
              <a:t>ave </a:t>
            </a:r>
            <a:r>
              <a:rPr lang="en-AU" dirty="0" smtClean="0"/>
              <a:t>a planned program of inspections and maintenance</a:t>
            </a:r>
          </a:p>
          <a:p>
            <a:pPr lvl="0"/>
            <a:r>
              <a:rPr lang="en-AU" dirty="0" smtClean="0"/>
              <a:t>U</a:t>
            </a:r>
            <a:r>
              <a:rPr lang="en-AU" dirty="0" smtClean="0"/>
              <a:t>ndertake </a:t>
            </a:r>
            <a:r>
              <a:rPr lang="en-AU" dirty="0" smtClean="0"/>
              <a:t>a review of work environment changes</a:t>
            </a:r>
          </a:p>
          <a:p>
            <a:pPr lvl="0"/>
            <a:r>
              <a:rPr lang="en-AU" dirty="0" smtClean="0"/>
              <a:t>H</a:t>
            </a:r>
            <a:r>
              <a:rPr lang="en-AU" dirty="0" smtClean="0"/>
              <a:t>ave </a:t>
            </a:r>
            <a:r>
              <a:rPr lang="en-AU" dirty="0" smtClean="0"/>
              <a:t>a regular review of the process for hazard identification</a:t>
            </a:r>
          </a:p>
          <a:p>
            <a:pPr lvl="0"/>
            <a:r>
              <a:rPr lang="en-AU" dirty="0" smtClean="0"/>
              <a:t>R</a:t>
            </a:r>
            <a:r>
              <a:rPr lang="en-AU" dirty="0" smtClean="0"/>
              <a:t>eview </a:t>
            </a:r>
            <a:r>
              <a:rPr lang="en-AU" dirty="0" smtClean="0"/>
              <a:t>risk assessment and risk control measure to ensure it is effective</a:t>
            </a:r>
          </a:p>
          <a:p>
            <a:pPr lvl="0"/>
            <a:r>
              <a:rPr lang="en-AU" dirty="0" smtClean="0"/>
              <a:t>Review </a:t>
            </a:r>
            <a:r>
              <a:rPr lang="en-AU" dirty="0" smtClean="0"/>
              <a:t>maintenance and repair program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Safety Inspections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Carrying out regular safety inspection can identify unsafe conditions. </a:t>
            </a:r>
          </a:p>
          <a:p>
            <a:r>
              <a:rPr lang="en-US" sz="2400" dirty="0" smtClean="0"/>
              <a:t>A safety inspection is a procedure carried out in all organisations.</a:t>
            </a:r>
          </a:p>
          <a:p>
            <a:r>
              <a:rPr lang="en-US" sz="2400" dirty="0" smtClean="0"/>
              <a:t>The purpose of a safety inspection is to:</a:t>
            </a:r>
            <a:endParaRPr lang="en-AU" sz="2400" dirty="0" smtClean="0"/>
          </a:p>
          <a:p>
            <a:pPr lvl="1"/>
            <a:r>
              <a:rPr lang="en-US" dirty="0" smtClean="0"/>
              <a:t>Determine the hazards in the workplace</a:t>
            </a:r>
            <a:endParaRPr lang="en-AU" dirty="0" smtClean="0"/>
          </a:p>
          <a:p>
            <a:pPr lvl="1"/>
            <a:r>
              <a:rPr lang="en-US" dirty="0" smtClean="0"/>
              <a:t>Identify any unsafe acts</a:t>
            </a:r>
            <a:endParaRPr lang="en-AU" dirty="0" smtClean="0"/>
          </a:p>
          <a:p>
            <a:pPr lvl="1"/>
            <a:r>
              <a:rPr lang="en-US" dirty="0" smtClean="0"/>
              <a:t>Determine the risk associated with the hazard </a:t>
            </a:r>
            <a:endParaRPr lang="en-AU" dirty="0" smtClean="0"/>
          </a:p>
          <a:p>
            <a:pPr lvl="1"/>
            <a:r>
              <a:rPr lang="en-US" dirty="0" smtClean="0"/>
              <a:t>Put in place control measure to eliminate the risk or at the very least, reduce it.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How to Identify a Hazard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21495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US" sz="2000" dirty="0" smtClean="0"/>
          </a:p>
          <a:p>
            <a:pPr lvl="0"/>
            <a:r>
              <a:rPr lang="en-US" sz="2000" dirty="0" smtClean="0"/>
              <a:t>Review hazard identification techniques and tool in consultation with staff and students in the area.</a:t>
            </a:r>
            <a:endParaRPr lang="en-AU" sz="2000" dirty="0" smtClean="0"/>
          </a:p>
          <a:p>
            <a:pPr lvl="0"/>
            <a:r>
              <a:rPr lang="en-US" sz="2000" dirty="0" smtClean="0"/>
              <a:t>Check records of injuries and illnesses that have occurred in the workplace that could help identify less obvious hazards.</a:t>
            </a:r>
            <a:endParaRPr lang="en-AU" sz="2000" dirty="0" smtClean="0"/>
          </a:p>
          <a:p>
            <a:pPr lvl="0"/>
            <a:r>
              <a:rPr lang="en-US" sz="2000" dirty="0" smtClean="0"/>
              <a:t>Regularly conduct inspections in the workplace, looking for any potential hazards that could cause harm. </a:t>
            </a:r>
            <a:endParaRPr lang="en-AU" sz="2000" dirty="0" smtClean="0"/>
          </a:p>
          <a:p>
            <a:pPr lvl="0"/>
            <a:r>
              <a:rPr lang="en-US" sz="2000" dirty="0" smtClean="0"/>
              <a:t>Use a checklist as a guide for types of general hazards when conducting inspections.</a:t>
            </a:r>
            <a:endParaRPr lang="en-AU" sz="2000" dirty="0" smtClean="0"/>
          </a:p>
          <a:p>
            <a:pPr lvl="0"/>
            <a:r>
              <a:rPr lang="en-US" sz="2000" dirty="0" smtClean="0"/>
              <a:t>Talk to other staff or students if they have noticed anything that they feel is unsafe as it may not be obvious to you.</a:t>
            </a:r>
            <a:endParaRPr lang="en-AU" sz="2000" dirty="0" smtClean="0"/>
          </a:p>
          <a:p>
            <a:pPr lvl="0"/>
            <a:r>
              <a:rPr lang="en-US" sz="2000" dirty="0" smtClean="0"/>
              <a:t>If a hazard is found, they must then be </a:t>
            </a:r>
            <a:r>
              <a:rPr lang="en-US" sz="2000" dirty="0" smtClean="0"/>
              <a:t>reported to </a:t>
            </a:r>
            <a:r>
              <a:rPr lang="en-US" sz="2000" dirty="0" smtClean="0"/>
              <a:t>the </a:t>
            </a:r>
            <a:r>
              <a:rPr lang="en-US" sz="2000" dirty="0" smtClean="0"/>
              <a:t>OHS Representative </a:t>
            </a:r>
            <a:r>
              <a:rPr lang="en-US" sz="2000" dirty="0" smtClean="0"/>
              <a:t>using a Hazard Report Form.</a:t>
            </a:r>
            <a:endParaRPr lang="en-AU" sz="2000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Hazard Categorisation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smtClean="0"/>
              <a:t>hazard is placed in one of three categories based on the likelihood of risk, these categories are;</a:t>
            </a:r>
            <a:endParaRPr lang="en-AU" dirty="0" smtClean="0"/>
          </a:p>
          <a:p>
            <a:pPr lvl="0"/>
            <a:endParaRPr lang="en-US" sz="1400" dirty="0" smtClean="0"/>
          </a:p>
          <a:p>
            <a:pPr lvl="0"/>
            <a:endParaRPr lang="en-US" sz="1400" dirty="0" smtClean="0"/>
          </a:p>
          <a:p>
            <a:pPr lvl="0"/>
            <a:endParaRPr lang="en-US" sz="1400" dirty="0" smtClean="0"/>
          </a:p>
          <a:p>
            <a:pPr lvl="0"/>
            <a:r>
              <a:rPr lang="en-US" sz="1400" dirty="0" smtClean="0"/>
              <a:t>Category </a:t>
            </a:r>
            <a:r>
              <a:rPr lang="en-US" sz="1400" dirty="0" smtClean="0"/>
              <a:t>“A” – type hazard is regarded as dangerous and requires </a:t>
            </a:r>
            <a:r>
              <a:rPr lang="en-US" sz="1400" b="1" dirty="0" smtClean="0"/>
              <a:t>immediate</a:t>
            </a:r>
            <a:r>
              <a:rPr lang="en-US" sz="1400" dirty="0" smtClean="0"/>
              <a:t> corrective action.</a:t>
            </a:r>
            <a:endParaRPr lang="en-AU" sz="1400" dirty="0" smtClean="0"/>
          </a:p>
          <a:p>
            <a:pPr lvl="0"/>
            <a:r>
              <a:rPr lang="en-US" sz="1400" dirty="0" smtClean="0"/>
              <a:t>Category “B” – type hazard is less dangerous and corrective action must be taken within </a:t>
            </a:r>
            <a:r>
              <a:rPr lang="en-US" sz="1400" b="1" dirty="0" smtClean="0"/>
              <a:t>three weeks.</a:t>
            </a:r>
            <a:endParaRPr lang="en-AU" sz="1400" dirty="0" smtClean="0"/>
          </a:p>
          <a:p>
            <a:pPr lvl="0"/>
            <a:r>
              <a:rPr lang="en-US" sz="1400" dirty="0" smtClean="0"/>
              <a:t>Category “C” – type hazard must be corrected within </a:t>
            </a:r>
            <a:r>
              <a:rPr lang="en-US" sz="1400" b="1" dirty="0" smtClean="0"/>
              <a:t>eight weeks</a:t>
            </a:r>
            <a:r>
              <a:rPr lang="en-US" sz="1400" dirty="0" smtClean="0"/>
              <a:t>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Risk Management: Assessing Risk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3200" dirty="0" smtClean="0">
                <a:latin typeface="Arial" pitchFamily="34" charset="0"/>
                <a:cs typeface="Arial" pitchFamily="34" charset="0"/>
              </a:rPr>
            </a:br>
            <a:endParaRPr lang="en-A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2922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Hazard identification, risk assessment and risk control are three principles used in workplaces to manage safety and health.  </a:t>
            </a:r>
          </a:p>
          <a:p>
            <a:r>
              <a:rPr lang="en-US" dirty="0" smtClean="0"/>
              <a:t>Risk means a combination of the severity and likelihood of harm arising </a:t>
            </a:r>
            <a:r>
              <a:rPr lang="en-US" dirty="0" smtClean="0"/>
              <a:t>from a </a:t>
            </a:r>
            <a:r>
              <a:rPr lang="en-US" dirty="0" smtClean="0"/>
              <a:t>hazard.</a:t>
            </a:r>
            <a:endParaRPr lang="en-AU" dirty="0" smtClean="0"/>
          </a:p>
          <a:p>
            <a:r>
              <a:rPr lang="en-US" dirty="0" smtClean="0"/>
              <a:t>Risk assessment is the process of evaluating the severity and likelihood of harm arising from a hazard.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900" dirty="0" smtClean="0"/>
              <a:t/>
            </a:r>
            <a:br>
              <a:rPr lang="en-US" sz="3900" dirty="0" smtClean="0"/>
            </a:br>
            <a:r>
              <a:rPr lang="en-US" sz="3900" dirty="0" smtClean="0"/>
              <a:t>Step 1: Identifying or Spotting the Hazard</a:t>
            </a:r>
            <a:r>
              <a:rPr lang="en-AU" sz="3900" dirty="0" smtClean="0"/>
              <a:t/>
            </a:r>
            <a:br>
              <a:rPr lang="en-AU" sz="3900" dirty="0" smtClean="0"/>
            </a:br>
            <a:endParaRPr lang="en-AU" sz="39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0034" y="2069292"/>
            <a:ext cx="7972452" cy="3788600"/>
          </a:xfrm>
        </p:spPr>
        <p:txBody>
          <a:bodyPr/>
          <a:lstStyle/>
          <a:p>
            <a:endParaRPr lang="en-AU" dirty="0" smtClean="0"/>
          </a:p>
          <a:p>
            <a:r>
              <a:rPr lang="en-US" dirty="0" smtClean="0"/>
              <a:t> The hazards can be identified by observing, inspecting, investigating, communicating and consulting with staff/ students in the workplace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Watch out for hazards in the workplace and report to immediate supervisor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Step 2: Assess and priorities Risk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000240"/>
            <a:ext cx="7758138" cy="4360080"/>
          </a:xfrm>
        </p:spPr>
        <p:txBody>
          <a:bodyPr/>
          <a:lstStyle/>
          <a:p>
            <a:r>
              <a:rPr lang="en-US" dirty="0" smtClean="0"/>
              <a:t>Analyzing the risk involves determination of the:</a:t>
            </a:r>
          </a:p>
          <a:p>
            <a:pPr>
              <a:buNone/>
            </a:pPr>
            <a:endParaRPr lang="en-AU" dirty="0" smtClean="0"/>
          </a:p>
          <a:p>
            <a:r>
              <a:rPr lang="en-US" dirty="0" smtClean="0"/>
              <a:t>Consequences – outcome of an incident</a:t>
            </a:r>
            <a:endParaRPr lang="en-AU" dirty="0" smtClean="0"/>
          </a:p>
          <a:p>
            <a:r>
              <a:rPr lang="en-US" dirty="0" smtClean="0"/>
              <a:t>Exposure – interaction with hazard</a:t>
            </a:r>
            <a:endParaRPr lang="en-AU" dirty="0" smtClean="0"/>
          </a:p>
          <a:p>
            <a:r>
              <a:rPr lang="en-US" dirty="0" smtClean="0"/>
              <a:t>Probability – likelihood that consequences will occur once individual is exposed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Step 3: Make the Changes</a:t>
            </a:r>
            <a:endParaRPr lang="en-AU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0034" y="2214554"/>
            <a:ext cx="6900882" cy="3771920"/>
          </a:xfrm>
        </p:spPr>
        <p:txBody>
          <a:bodyPr/>
          <a:lstStyle/>
          <a:p>
            <a:r>
              <a:rPr lang="en-US" dirty="0" smtClean="0"/>
              <a:t>Making changes means to work for fixing hazards to make the workplace safe.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This can be replacing damaged cords/wires, re-organising the workspace or adjusting the lighting and ventilation.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01824"/>
            <a:ext cx="8229600" cy="1575048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latin typeface="Arial" pitchFamily="34" charset="0"/>
                <a:cs typeface="Arial" pitchFamily="34" charset="0"/>
              </a:rPr>
            </a:br>
            <a:r>
              <a:rPr lang="en-A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dirty="0" smtClean="0"/>
              <a:t>A Procedure for Controlling Risks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1</a:t>
            </a:r>
            <a:r>
              <a:rPr lang="en-AU" baseline="30000" dirty="0" smtClean="0"/>
              <a:t>st</a:t>
            </a:r>
            <a:r>
              <a:rPr lang="en-AU" dirty="0" smtClean="0"/>
              <a:t> step – to eliminate and identify hazards</a:t>
            </a:r>
          </a:p>
          <a:p>
            <a:endParaRPr lang="en-AU" dirty="0" smtClean="0"/>
          </a:p>
          <a:p>
            <a:r>
              <a:rPr lang="en-AU" dirty="0" smtClean="0"/>
              <a:t>2</a:t>
            </a:r>
            <a:r>
              <a:rPr lang="en-AU" baseline="30000" dirty="0" smtClean="0"/>
              <a:t>nd</a:t>
            </a:r>
            <a:r>
              <a:rPr lang="en-AU" dirty="0" smtClean="0"/>
              <a:t> step – to rank the risk associated with the hazards</a:t>
            </a:r>
          </a:p>
          <a:p>
            <a:endParaRPr lang="en-AU" dirty="0" smtClean="0"/>
          </a:p>
          <a:p>
            <a:r>
              <a:rPr lang="en-AU" dirty="0" smtClean="0"/>
              <a:t>3</a:t>
            </a:r>
            <a:r>
              <a:rPr lang="en-AU" baseline="30000" dirty="0" smtClean="0"/>
              <a:t>rd</a:t>
            </a:r>
            <a:r>
              <a:rPr lang="en-AU" dirty="0" smtClean="0"/>
              <a:t> step – to use control strategies to remove hazards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862</Words>
  <Application>Microsoft Office PowerPoint</Application>
  <PresentationFormat>On-screen Show (4:3)</PresentationFormat>
  <Paragraphs>121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Hazard Identification </vt:lpstr>
      <vt:lpstr>Safety Inspections</vt:lpstr>
      <vt:lpstr>How to Identify a Hazard </vt:lpstr>
      <vt:lpstr>Hazard Categorisation</vt:lpstr>
      <vt:lpstr>Risk Management: Assessing Risk </vt:lpstr>
      <vt:lpstr>  Step 1: Identifying or Spotting the Hazard </vt:lpstr>
      <vt:lpstr>Step 2: Assess and priorities Risk </vt:lpstr>
      <vt:lpstr>Step 3: Make the Changes</vt:lpstr>
      <vt:lpstr>                              A Procedure for Controlling Risks </vt:lpstr>
      <vt:lpstr>  The Hierarchy of Control </vt:lpstr>
      <vt:lpstr>Slide 11</vt:lpstr>
      <vt:lpstr>Slide 12</vt:lpstr>
      <vt:lpstr>Isolation</vt:lpstr>
      <vt:lpstr>Slide 14</vt:lpstr>
      <vt:lpstr>Slide 15</vt:lpstr>
      <vt:lpstr>Personal Protective Equipment</vt:lpstr>
      <vt:lpstr>Slide 17</vt:lpstr>
      <vt:lpstr>Slide 18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A procedure for controlling risks </dc:title>
  <dc:creator>Gaygaypoe</dc:creator>
  <cp:lastModifiedBy>Central Tafe Home User</cp:lastModifiedBy>
  <cp:revision>9</cp:revision>
  <dcterms:created xsi:type="dcterms:W3CDTF">2010-10-29T13:30:59Z</dcterms:created>
  <dcterms:modified xsi:type="dcterms:W3CDTF">2010-11-03T05:06:36Z</dcterms:modified>
</cp:coreProperties>
</file>