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14" y="-1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Isosceles Triangle 6"/>
          <p:cNvSpPr/>
          <p:nvPr/>
        </p:nvSpPr>
        <p:spPr>
          <a:xfrm rot="16200000">
            <a:off x="7554353" y="5254283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540544" y="776288"/>
            <a:ext cx="8062912" cy="1470025"/>
          </a:xfrm>
        </p:spPr>
        <p:txBody>
          <a:bodyPr anchor="b">
            <a:normAutofit/>
          </a:bodyPr>
          <a:lstStyle>
            <a:lvl1pPr algn="r">
              <a:defRPr sz="44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540544" y="2250280"/>
            <a:ext cx="8062912" cy="1752600"/>
          </a:xfrm>
        </p:spPr>
        <p:txBody>
          <a:bodyPr/>
          <a:lstStyle>
            <a:lvl1pPr marL="0" marR="36576" indent="0" algn="r">
              <a:spcBef>
                <a:spcPts val="0"/>
              </a:spcBef>
              <a:buNone/>
              <a:defRPr>
                <a:ln>
                  <a:solidFill>
                    <a:schemeClr val="bg2"/>
                  </a:solidFill>
                </a:ln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1371600" y="6012656"/>
            <a:ext cx="5791200" cy="365125"/>
          </a:xfrm>
        </p:spPr>
        <p:txBody>
          <a:bodyPr tIns="0" bIns="0" anchor="t"/>
          <a:lstStyle>
            <a:lvl1pPr algn="r">
              <a:defRPr sz="1000"/>
            </a:lvl1pPr>
          </a:lstStyle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1371600" y="5650704"/>
            <a:ext cx="5791200" cy="365125"/>
          </a:xfrm>
        </p:spPr>
        <p:txBody>
          <a:bodyPr tIns="0" bIns="0" anchor="b"/>
          <a:lstStyle>
            <a:lvl1pPr algn="r">
              <a:defRPr sz="1100"/>
            </a:lvl1pPr>
          </a:lstStyle>
          <a:p>
            <a:endParaRPr lang="en-AU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392247" y="5752307"/>
            <a:ext cx="502920" cy="365125"/>
          </a:xfrm>
        </p:spPr>
        <p:txBody>
          <a:bodyPr anchor="ctr"/>
          <a:lstStyle>
            <a:lvl1pPr algn="ctr">
              <a:defRPr sz="1300">
                <a:solidFill>
                  <a:srgbClr val="FFFFFF"/>
                </a:solidFill>
              </a:defRPr>
            </a:lvl1pPr>
          </a:lstStyle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381000"/>
            <a:ext cx="1905000" cy="5486400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248400" cy="5486400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82808"/>
            <a:ext cx="8229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91456" y="6480048"/>
            <a:ext cx="2133600" cy="301752"/>
          </a:xfrm>
        </p:spPr>
        <p:txBody>
          <a:bodyPr/>
          <a:lstStyle/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0831"/>
          </a:xfrm>
        </p:spPr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ight Triangle 8"/>
          <p:cNvSpPr/>
          <p:nvPr/>
        </p:nvSpPr>
        <p:spPr>
          <a:xfrm flipV="1">
            <a:off x="7034" y="7034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marL="0" algn="ctr" defTabSz="914400" rtl="0" eaLnBrk="1" latinLnBrk="0" hangingPunct="1"/>
            <a:endParaRPr kumimoji="0" lang="en-US"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Isosceles Triangle 7"/>
          <p:cNvSpPr/>
          <p:nvPr/>
        </p:nvSpPr>
        <p:spPr>
          <a:xfrm rot="5400000" flipV="1">
            <a:off x="7554353" y="309490"/>
            <a:ext cx="1892949" cy="1294228"/>
          </a:xfrm>
          <a:prstGeom prst="triangle">
            <a:avLst>
              <a:gd name="adj" fmla="val 51323"/>
            </a:avLst>
          </a:prstGeom>
          <a:gradFill flip="none" rotWithShape="1">
            <a:gsLst>
              <a:gs pos="0">
                <a:schemeClr val="accent1">
                  <a:shade val="30000"/>
                  <a:satMod val="155000"/>
                  <a:alpha val="100000"/>
                </a:schemeClr>
              </a:gs>
              <a:gs pos="60000">
                <a:schemeClr val="accent1">
                  <a:satMod val="160000"/>
                  <a:alpha val="100000"/>
                </a:schemeClr>
              </a:gs>
              <a:gs pos="100000">
                <a:schemeClr val="accent1">
                  <a:tint val="70000"/>
                  <a:satMod val="200000"/>
                  <a:alpha val="100000"/>
                </a:schemeClr>
              </a:gs>
            </a:gsLst>
            <a:lin ang="155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955632" y="6477000"/>
            <a:ext cx="2133600" cy="304800"/>
          </a:xfrm>
        </p:spPr>
        <p:txBody>
          <a:bodyPr/>
          <a:lstStyle/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19376" y="6480969"/>
            <a:ext cx="4260056" cy="300831"/>
          </a:xfrm>
        </p:spPr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451056" y="809624"/>
            <a:ext cx="502920" cy="300831"/>
          </a:xfrm>
        </p:spPr>
        <p:txBody>
          <a:bodyPr/>
          <a:lstStyle/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  <p:cxnSp>
        <p:nvCxnSpPr>
          <p:cNvPr id="11" name="Straight Connector 10"/>
          <p:cNvCxnSpPr/>
          <p:nvPr/>
        </p:nvCxnSpPr>
        <p:spPr>
          <a:xfrm rot="10800000">
            <a:off x="6468794" y="9381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flipV="1"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1000" y="271464"/>
            <a:ext cx="7239000" cy="1362075"/>
          </a:xfrm>
        </p:spPr>
        <p:txBody>
          <a:bodyPr anchor="ctr"/>
          <a:lstStyle>
            <a:lvl1pPr marL="0" algn="l">
              <a:buNone/>
              <a:defRPr sz="3600" b="1" cap="none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81000" y="1633536"/>
            <a:ext cx="3886200" cy="2286000"/>
          </a:xfrm>
        </p:spPr>
        <p:txBody>
          <a:bodyPr anchor="t"/>
          <a:lstStyle>
            <a:lvl1pPr marL="54864" indent="0" algn="l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22437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0056" cy="301752"/>
          </a:xfrm>
        </p:spPr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48198" y="290732"/>
            <a:ext cx="1066800" cy="6153912"/>
          </a:xfrm>
        </p:spPr>
        <p:txBody>
          <a:bodyPr vert="vert270" anchor="b"/>
          <a:lstStyle>
            <a:lvl1pPr marL="0" algn="ctr">
              <a:defRPr sz="3300" b="1">
                <a:ln w="6350">
                  <a:solidFill>
                    <a:schemeClr val="tx1"/>
                  </a:solidFill>
                </a:ln>
                <a:solidFill>
                  <a:schemeClr val="tx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5006" y="290732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1365006" y="3427124"/>
            <a:ext cx="581024" cy="3017520"/>
          </a:xfrm>
          <a:solidFill>
            <a:schemeClr val="bg1"/>
          </a:solidFill>
          <a:ln w="12700">
            <a:noFill/>
          </a:ln>
        </p:spPr>
        <p:txBody>
          <a:bodyPr vert="vert270" anchor="ctr"/>
          <a:lstStyle>
            <a:lvl1pPr marL="0" indent="0" algn="ctr">
              <a:buNone/>
              <a:defRPr sz="1600" b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2022230" y="290732"/>
            <a:ext cx="6858000" cy="3017520"/>
          </a:xfrm>
        </p:spPr>
        <p:txBody>
          <a:bodyPr/>
          <a:lstStyle>
            <a:lvl1pPr algn="l">
              <a:defRPr sz="2400"/>
            </a:lvl1pPr>
            <a:lvl2pPr algn="l">
              <a:defRPr sz="2000"/>
            </a:lvl2pPr>
            <a:lvl3pPr algn="l">
              <a:defRPr sz="1800"/>
            </a:lvl3pPr>
            <a:lvl4pPr algn="l">
              <a:defRPr sz="1600"/>
            </a:lvl4pPr>
            <a:lvl5pPr algn="l"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22230" y="3427124"/>
            <a:ext cx="6858000" cy="301752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0552" cy="301752"/>
          </a:xfrm>
        </p:spPr>
        <p:txBody>
          <a:bodyPr/>
          <a:lstStyle/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457200" y="6480969"/>
            <a:ext cx="4261104" cy="301752"/>
          </a:xfrm>
        </p:spPr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7589520" y="6483096"/>
            <a:ext cx="502920" cy="301752"/>
          </a:xfrm>
        </p:spPr>
        <p:txBody>
          <a:bodyPr/>
          <a:lstStyle>
            <a:lvl1pPr algn="ctr">
              <a:defRPr/>
            </a:lvl1pPr>
          </a:lstStyle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4791456" y="6480969"/>
            <a:ext cx="2133600" cy="301752"/>
          </a:xfrm>
        </p:spPr>
        <p:txBody>
          <a:bodyPr/>
          <a:lstStyle/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457200" y="6481890"/>
            <a:ext cx="4260056" cy="300831"/>
          </a:xfrm>
        </p:spPr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7589520" y="6480969"/>
            <a:ext cx="502920" cy="301752"/>
          </a:xfrm>
        </p:spPr>
        <p:txBody>
          <a:bodyPr/>
          <a:lstStyle/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367664"/>
            <a:ext cx="914400" cy="5943600"/>
          </a:xfrm>
        </p:spPr>
        <p:txBody>
          <a:bodyPr vert="vert270" anchor="b"/>
          <a:lstStyle>
            <a:lvl1pPr marL="0" marR="18288" algn="r">
              <a:spcBef>
                <a:spcPts val="0"/>
              </a:spcBef>
              <a:buNone/>
              <a:defRPr sz="29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1135856" y="367664"/>
            <a:ext cx="2438400" cy="5943600"/>
          </a:xfrm>
        </p:spPr>
        <p:txBody>
          <a:bodyPr anchor="t"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651250" y="320040"/>
            <a:ext cx="5276088" cy="5989320"/>
          </a:xfrm>
        </p:spPr>
        <p:txBody>
          <a:bodyPr/>
          <a:lstStyle>
            <a:lvl1pPr>
              <a:spcBef>
                <a:spcPts val="0"/>
              </a:spcBef>
              <a:defRPr sz="30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278976" y="6556248"/>
            <a:ext cx="2133600" cy="301752"/>
          </a:xfrm>
        </p:spPr>
        <p:txBody>
          <a:bodyPr/>
          <a:lstStyle>
            <a:lvl1pPr>
              <a:defRPr sz="900"/>
            </a:lvl1pPr>
          </a:lstStyle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35856" y="6556248"/>
            <a:ext cx="5143120" cy="301752"/>
          </a:xfrm>
        </p:spPr>
        <p:txBody>
          <a:bodyPr/>
          <a:lstStyle>
            <a:lvl1pPr>
              <a:defRPr sz="9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410576" y="6556248"/>
            <a:ext cx="502920" cy="301752"/>
          </a:xfrm>
        </p:spPr>
        <p:txBody>
          <a:bodyPr/>
          <a:lstStyle>
            <a:lvl1pPr>
              <a:defRPr sz="900"/>
            </a:lvl1pPr>
          </a:lstStyle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19456" y="150896"/>
            <a:ext cx="914400" cy="6400800"/>
          </a:xfrm>
        </p:spPr>
        <p:txBody>
          <a:bodyPr vert="vert270" anchor="b"/>
          <a:lstStyle>
            <a:lvl1pPr marL="0" algn="l">
              <a:buNone/>
              <a:defRPr sz="3000" b="0"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138237" y="373966"/>
            <a:ext cx="7333488" cy="5486400"/>
          </a:xfrm>
          <a:solidFill>
            <a:schemeClr val="bg2">
              <a:shade val="50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43000" y="5867400"/>
            <a:ext cx="7333488" cy="685800"/>
          </a:xfrm>
          <a:solidFill>
            <a:schemeClr val="accent1">
              <a:alpha val="15000"/>
            </a:schemeClr>
          </a:solidFill>
          <a:ln>
            <a:solidFill>
              <a:schemeClr val="accent1"/>
            </a:solidFill>
            <a:miter lim="800000"/>
          </a:ln>
        </p:spPr>
        <p:txBody>
          <a:bodyPr/>
          <a:lstStyle>
            <a:lvl1pPr marL="0" indent="0">
              <a:spcBef>
                <a:spcPts val="0"/>
              </a:spcBef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108192" y="6556248"/>
            <a:ext cx="2103120" cy="301752"/>
          </a:xfrm>
        </p:spPr>
        <p:txBody>
          <a:bodyPr/>
          <a:lstStyle>
            <a:lvl1pPr>
              <a:defRPr sz="900"/>
            </a:lvl1pPr>
          </a:lstStyle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170432" y="6557169"/>
            <a:ext cx="4948072" cy="301752"/>
          </a:xfrm>
        </p:spPr>
        <p:txBody>
          <a:bodyPr/>
          <a:lstStyle>
            <a:lvl1pPr>
              <a:defRPr sz="900"/>
            </a:lvl1pPr>
          </a:lstStyle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217192" y="6556248"/>
            <a:ext cx="365760" cy="301752"/>
          </a:xfrm>
        </p:spPr>
        <p:txBody>
          <a:bodyPr/>
          <a:lstStyle>
            <a:lvl1pPr algn="ctr">
              <a:defRPr sz="900"/>
            </a:lvl1pPr>
          </a:lstStyle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ight Triangle 10"/>
          <p:cNvSpPr/>
          <p:nvPr/>
        </p:nvSpPr>
        <p:spPr>
          <a:xfrm>
            <a:off x="7034" y="14068"/>
            <a:ext cx="9129932" cy="6836899"/>
          </a:xfrm>
          <a:prstGeom prst="rtTriangle">
            <a:avLst/>
          </a:prstGeom>
          <a:gradFill flip="none" rotWithShape="1">
            <a:gsLst>
              <a:gs pos="0">
                <a:schemeClr val="tx2">
                  <a:alpha val="10000"/>
                </a:schemeClr>
              </a:gs>
              <a:gs pos="70000">
                <a:schemeClr val="tx2">
                  <a:alpha val="8000"/>
                </a:schemeClr>
              </a:gs>
              <a:gs pos="100000">
                <a:schemeClr val="tx2">
                  <a:alpha val="1000"/>
                </a:schemeClr>
              </a:gs>
            </a:gsLst>
            <a:lin ang="8000000" scaled="1"/>
            <a:tileRect/>
          </a:gra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cxnSp>
        <p:nvCxnSpPr>
          <p:cNvPr id="8" name="Straight Connector 7"/>
          <p:cNvCxnSpPr/>
          <p:nvPr/>
        </p:nvCxnSpPr>
        <p:spPr>
          <a:xfrm>
            <a:off x="0" y="7034"/>
            <a:ext cx="9136966" cy="6843933"/>
          </a:xfrm>
          <a:prstGeom prst="line">
            <a:avLst/>
          </a:prstGeom>
          <a:noFill/>
          <a:ln w="5000" cap="rnd" cmpd="sng" algn="ctr">
            <a:solidFill>
              <a:schemeClr val="bg2">
                <a:tint val="55000"/>
                <a:satMod val="200000"/>
                <a:alpha val="3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" name="Straight Connector 8"/>
          <p:cNvCxnSpPr/>
          <p:nvPr/>
        </p:nvCxnSpPr>
        <p:spPr>
          <a:xfrm rot="10800000" flipV="1">
            <a:off x="6468794" y="4948410"/>
            <a:ext cx="2672861" cy="1900210"/>
          </a:xfrm>
          <a:prstGeom prst="line">
            <a:avLst/>
          </a:prstGeom>
          <a:noFill/>
          <a:ln w="6000" cap="rnd" cmpd="sng" algn="ctr">
            <a:solidFill>
              <a:schemeClr val="bg2">
                <a:tint val="50000"/>
                <a:satMod val="200000"/>
                <a:alpha val="45000"/>
              </a:schemeClr>
            </a:solidFill>
            <a:prstDash val="solid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67494"/>
            <a:ext cx="8229600" cy="1399032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882808"/>
            <a:ext cx="8229600" cy="4572000"/>
          </a:xfrm>
          <a:prstGeom prst="rect">
            <a:avLst/>
          </a:prstGeom>
        </p:spPr>
        <p:txBody>
          <a:bodyPr vert="horz" anchor="t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791456" y="6480969"/>
            <a:ext cx="2133600" cy="301752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 b="0">
                <a:solidFill>
                  <a:schemeClr val="tx1"/>
                </a:solidFill>
              </a:defRPr>
            </a:lvl1pPr>
          </a:lstStyle>
          <a:p>
            <a:fld id="{A80A00E8-CC58-40CC-A297-96189996BEED}" type="datetimeFigureOut">
              <a:rPr lang="en-US" smtClean="0"/>
              <a:t>11/1/2010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457200" y="6481890"/>
            <a:ext cx="4260056" cy="300831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</a:lstStyle>
          <a:p>
            <a:endParaRPr lang="en-AU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589520" y="6480969"/>
            <a:ext cx="502920" cy="301752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/>
                </a:solidFill>
              </a:defRPr>
            </a:lvl1pPr>
          </a:lstStyle>
          <a:p>
            <a:fld id="{30750CCB-1585-45CC-B2F5-555560809DD5}" type="slidenum">
              <a:rPr lang="en-AU" smtClean="0"/>
              <a:t>‹#›</a:t>
            </a:fld>
            <a:endParaRPr lang="en-A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marL="484632" algn="l" rtl="0" eaLnBrk="1" latinLnBrk="0" hangingPunct="1">
        <a:spcBef>
          <a:spcPct val="0"/>
        </a:spcBef>
        <a:buNone/>
        <a:defRPr kumimoji="0" sz="4200" kern="1200">
          <a:ln w="6350">
            <a:solidFill>
              <a:schemeClr val="accent1">
                <a:shade val="43000"/>
              </a:schemeClr>
            </a:solidFill>
          </a:ln>
          <a:solidFill>
            <a:schemeClr val="accent1">
              <a:tint val="83000"/>
              <a:satMod val="150000"/>
            </a:schemeClr>
          </a:solidFill>
          <a:effectLst>
            <a:outerShdw blurRad="26000" dist="26000" dir="145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448056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822960" indent="-285750" algn="l" rtl="0" eaLnBrk="1" latinLnBrk="0" hangingPunct="1">
        <a:spcBef>
          <a:spcPct val="20000"/>
        </a:spcBef>
        <a:buClr>
          <a:schemeClr val="accent1"/>
        </a:buClr>
        <a:buSzPct val="95000"/>
        <a:buFont typeface="Verdana"/>
        <a:buChar char="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106424" indent="-228600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10312" algn="l" rtl="0" eaLnBrk="1" latinLnBrk="0" hangingPunct="1">
        <a:spcBef>
          <a:spcPct val="20000"/>
        </a:spcBef>
        <a:buClr>
          <a:schemeClr val="accent1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6002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5pPr>
      <a:lvl6pPr marL="1828800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084832" indent="-210312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514600" indent="-182880" algn="l" rtl="0" eaLnBrk="1" latinLnBrk="0" hangingPunct="1">
        <a:spcBef>
          <a:spcPct val="20000"/>
        </a:spcBef>
        <a:buClr>
          <a:schemeClr val="accent1">
            <a:tint val="75000"/>
          </a:schemeClr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500034" y="785794"/>
            <a:ext cx="7772400" cy="1470025"/>
          </a:xfrm>
        </p:spPr>
        <p:txBody>
          <a:bodyPr/>
          <a:lstStyle/>
          <a:p>
            <a:r>
              <a:rPr lang="en-AU" dirty="0" smtClean="0"/>
              <a:t>OHS Training presentation</a:t>
            </a: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85852" y="2143116"/>
            <a:ext cx="6572296" cy="3571900"/>
          </a:xfrm>
        </p:spPr>
        <p:txBody>
          <a:bodyPr>
            <a:normAutofit/>
          </a:bodyPr>
          <a:lstStyle/>
          <a:p>
            <a:endParaRPr lang="en-AU" b="1" dirty="0" smtClean="0"/>
          </a:p>
          <a:p>
            <a:r>
              <a:rPr lang="en-AU" b="1" dirty="0" smtClean="0">
                <a:solidFill>
                  <a:srgbClr val="00B0F0"/>
                </a:solidFill>
              </a:rPr>
              <a:t>Team 3</a:t>
            </a:r>
          </a:p>
          <a:p>
            <a:r>
              <a:rPr lang="en-AU" sz="2400" b="1" dirty="0" smtClean="0">
                <a:solidFill>
                  <a:srgbClr val="00B0F0"/>
                </a:solidFill>
              </a:rPr>
              <a:t>Shannon </a:t>
            </a:r>
            <a:r>
              <a:rPr lang="en-AU" sz="2400" b="1" dirty="0" err="1" smtClean="0">
                <a:solidFill>
                  <a:srgbClr val="00B0F0"/>
                </a:solidFill>
              </a:rPr>
              <a:t>Iredell</a:t>
            </a:r>
            <a:endParaRPr lang="en-AU" sz="2400" b="1" dirty="0" smtClean="0">
              <a:solidFill>
                <a:srgbClr val="00B0F0"/>
              </a:solidFill>
            </a:endParaRPr>
          </a:p>
          <a:p>
            <a:r>
              <a:rPr lang="en-AU" sz="2400" b="1" dirty="0" smtClean="0">
                <a:solidFill>
                  <a:srgbClr val="00B0F0"/>
                </a:solidFill>
              </a:rPr>
              <a:t>Monika </a:t>
            </a:r>
            <a:r>
              <a:rPr lang="en-AU" sz="2400" b="1" dirty="0" err="1" smtClean="0">
                <a:solidFill>
                  <a:srgbClr val="00B0F0"/>
                </a:solidFill>
              </a:rPr>
              <a:t>Kissling</a:t>
            </a:r>
            <a:endParaRPr lang="en-AU" sz="2400" b="1" dirty="0" smtClean="0">
              <a:solidFill>
                <a:srgbClr val="00B0F0"/>
              </a:solidFill>
            </a:endParaRPr>
          </a:p>
          <a:p>
            <a:r>
              <a:rPr lang="en-AU" sz="2400" b="1" dirty="0" smtClean="0">
                <a:solidFill>
                  <a:srgbClr val="00B0F0"/>
                </a:solidFill>
              </a:rPr>
              <a:t>Andros </a:t>
            </a:r>
            <a:r>
              <a:rPr lang="en-AU" sz="2400" b="1" dirty="0" err="1" smtClean="0">
                <a:solidFill>
                  <a:srgbClr val="00B0F0"/>
                </a:solidFill>
              </a:rPr>
              <a:t>Ivansyah</a:t>
            </a:r>
            <a:endParaRPr lang="en-AU" sz="2400" b="1" dirty="0" smtClean="0">
              <a:solidFill>
                <a:srgbClr val="00B0F0"/>
              </a:solidFill>
            </a:endParaRPr>
          </a:p>
          <a:p>
            <a:r>
              <a:rPr lang="en-AU" sz="2400" b="1" dirty="0" smtClean="0">
                <a:solidFill>
                  <a:srgbClr val="00B0F0"/>
                </a:solidFill>
              </a:rPr>
              <a:t>Lucas Gomes</a:t>
            </a:r>
            <a:endParaRPr lang="en-AU" sz="2400" b="1" dirty="0">
              <a:solidFill>
                <a:srgbClr val="00B0F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AU" b="1" u="sng" dirty="0" smtClean="0"/>
              <a:t>Types </a:t>
            </a:r>
            <a:r>
              <a:rPr lang="en-AU" b="1" u="sng" dirty="0" smtClean="0"/>
              <a:t>of OHS Training</a:t>
            </a:r>
            <a:r>
              <a:rPr lang="en-AU" dirty="0" smtClean="0"/>
              <a:t/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en-AU" sz="3200" dirty="0" smtClean="0"/>
              <a:t>Manual </a:t>
            </a:r>
            <a:r>
              <a:rPr lang="en-AU" sz="3200" dirty="0" smtClean="0"/>
              <a:t>handling</a:t>
            </a:r>
            <a:endParaRPr lang="en-AU" sz="2400" dirty="0" smtClean="0"/>
          </a:p>
          <a:p>
            <a:pPr lvl="0"/>
            <a:r>
              <a:rPr lang="en-AU" sz="3200" dirty="0" smtClean="0"/>
              <a:t>Seating positions and posture (ergonomics)</a:t>
            </a:r>
            <a:endParaRPr lang="en-AU" sz="2400" dirty="0" smtClean="0"/>
          </a:p>
          <a:p>
            <a:pPr lvl="0"/>
            <a:r>
              <a:rPr lang="en-AU" sz="3200" dirty="0" smtClean="0"/>
              <a:t>First aid</a:t>
            </a:r>
            <a:endParaRPr lang="en-AU" sz="2400" dirty="0" smtClean="0"/>
          </a:p>
          <a:p>
            <a:pPr lvl="0"/>
            <a:r>
              <a:rPr lang="en-AU" sz="3200" dirty="0" smtClean="0"/>
              <a:t>Fire emergency procedure</a:t>
            </a:r>
            <a:endParaRPr lang="en-AU" sz="2400" dirty="0" smtClean="0"/>
          </a:p>
          <a:p>
            <a:pPr lvl="0"/>
            <a:r>
              <a:rPr lang="en-AU" sz="3200" dirty="0" smtClean="0"/>
              <a:t>Correct use of equipment – computers, printers, fax machines, photocopiers </a:t>
            </a:r>
            <a:endParaRPr lang="en-AU" sz="2400" dirty="0" smtClean="0"/>
          </a:p>
          <a:p>
            <a:pPr lvl="0"/>
            <a:r>
              <a:rPr lang="en-AU" sz="3200" dirty="0" smtClean="0"/>
              <a:t>What to do if an accident occurs</a:t>
            </a:r>
            <a:endParaRPr lang="en-AU" sz="2400" dirty="0" smtClean="0"/>
          </a:p>
          <a:p>
            <a:pPr lvl="1"/>
            <a:r>
              <a:rPr lang="en-AU" sz="2800" dirty="0" smtClean="0"/>
              <a:t>How to report it</a:t>
            </a:r>
            <a:endParaRPr lang="en-AU" sz="2000" dirty="0" smtClean="0"/>
          </a:p>
          <a:p>
            <a:pPr lvl="0"/>
            <a:r>
              <a:rPr lang="en-AU" sz="3200" dirty="0" smtClean="0"/>
              <a:t>How to identify a risk</a:t>
            </a:r>
            <a:endParaRPr lang="en-AU" sz="2400" dirty="0" smtClean="0"/>
          </a:p>
          <a:p>
            <a:pPr lvl="1"/>
            <a:r>
              <a:rPr lang="en-AU" sz="2800" b="1" dirty="0" smtClean="0"/>
              <a:t>SAM</a:t>
            </a:r>
            <a:r>
              <a:rPr lang="en-AU" sz="2800" dirty="0" smtClean="0"/>
              <a:t> – </a:t>
            </a:r>
            <a:r>
              <a:rPr lang="en-AU" sz="2800" b="1" dirty="0" smtClean="0"/>
              <a:t>S</a:t>
            </a:r>
            <a:r>
              <a:rPr lang="en-AU" sz="2800" dirty="0" smtClean="0"/>
              <a:t>pot the hazard, </a:t>
            </a:r>
            <a:r>
              <a:rPr lang="en-AU" sz="2800" b="1" dirty="0" smtClean="0"/>
              <a:t>A</a:t>
            </a:r>
            <a:r>
              <a:rPr lang="en-AU" sz="2800" dirty="0" smtClean="0"/>
              <a:t>ssess the risk, </a:t>
            </a:r>
            <a:r>
              <a:rPr lang="en-AU" sz="2800" b="1" dirty="0" smtClean="0"/>
              <a:t>M</a:t>
            </a:r>
            <a:r>
              <a:rPr lang="en-AU" sz="2800" dirty="0" smtClean="0"/>
              <a:t>ake any changes</a:t>
            </a:r>
            <a:endParaRPr lang="en-AU" sz="2000" dirty="0" smtClean="0"/>
          </a:p>
          <a:p>
            <a:pPr>
              <a:buNone/>
            </a:pPr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uiExpand="1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AU" sz="3600" b="1" u="sng" dirty="0" smtClean="0"/>
              <a:t>How can OHS Training be delivered?</a:t>
            </a:r>
            <a:r>
              <a:rPr lang="en-AU" dirty="0" smtClean="0"/>
              <a:t/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 lvl="0"/>
            <a:r>
              <a:rPr lang="en-AU" dirty="0" smtClean="0"/>
              <a:t>Visual </a:t>
            </a:r>
            <a:r>
              <a:rPr lang="en-AU" dirty="0" smtClean="0"/>
              <a:t>– PowerPoint presentations, DVD’s, posters, pictures.  </a:t>
            </a:r>
          </a:p>
          <a:p>
            <a:pPr lvl="0"/>
            <a:r>
              <a:rPr lang="en-AU" dirty="0" smtClean="0"/>
              <a:t>Verbal – presentation, discussion, debate.</a:t>
            </a:r>
          </a:p>
          <a:p>
            <a:pPr lvl="0"/>
            <a:r>
              <a:rPr lang="en-AU" dirty="0" smtClean="0"/>
              <a:t>Groups – make the training more enjoyable.</a:t>
            </a:r>
          </a:p>
          <a:p>
            <a:pPr lvl="0"/>
            <a:r>
              <a:rPr lang="en-AU" dirty="0" smtClean="0"/>
              <a:t>Written work – manuals, tables.</a:t>
            </a:r>
          </a:p>
          <a:p>
            <a:pPr lvl="0"/>
            <a:r>
              <a:rPr lang="en-AU" dirty="0" smtClean="0"/>
              <a:t>External training – attending a training course/workshop</a:t>
            </a:r>
          </a:p>
          <a:p>
            <a:pPr lvl="0"/>
            <a:r>
              <a:rPr lang="en-AU" dirty="0" smtClean="0"/>
              <a:t>Internal training – by company, manager, OHS representative</a:t>
            </a:r>
          </a:p>
          <a:p>
            <a:pPr lvl="0"/>
            <a:r>
              <a:rPr lang="en-AU" dirty="0" smtClean="0"/>
              <a:t>Online training </a:t>
            </a:r>
          </a:p>
          <a:p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AU" sz="2700" b="1" u="sng" dirty="0" smtClean="0"/>
              <a:t>What can happen if OHS Training is not </a:t>
            </a:r>
            <a:r>
              <a:rPr lang="en-AU" sz="2700" b="1" u="sng" dirty="0" smtClean="0"/>
              <a:t>followed?</a:t>
            </a:r>
            <a:r>
              <a:rPr lang="en-AU" dirty="0" smtClean="0"/>
              <a:t/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Injuries </a:t>
            </a:r>
          </a:p>
          <a:p>
            <a:r>
              <a:rPr lang="en-AU" dirty="0" smtClean="0"/>
              <a:t>Illness</a:t>
            </a:r>
          </a:p>
          <a:p>
            <a:r>
              <a:rPr lang="en-AU" dirty="0" smtClean="0"/>
              <a:t>Fatality</a:t>
            </a:r>
          </a:p>
          <a:p>
            <a:r>
              <a:rPr lang="en-AU" dirty="0" smtClean="0"/>
              <a:t>Fire</a:t>
            </a:r>
          </a:p>
          <a:p>
            <a:r>
              <a:rPr lang="en-AU" dirty="0" smtClean="0"/>
              <a:t>Property damages</a:t>
            </a:r>
          </a:p>
          <a:p>
            <a:r>
              <a:rPr lang="en-AU" dirty="0" smtClean="0"/>
              <a:t>Legal Costs</a:t>
            </a:r>
          </a:p>
          <a:p>
            <a:r>
              <a:rPr lang="en-AU" dirty="0" smtClean="0"/>
              <a:t>Loss of employees</a:t>
            </a:r>
          </a:p>
          <a:p>
            <a:endParaRPr lang="en-AU" dirty="0" smtClean="0"/>
          </a:p>
          <a:p>
            <a:endParaRPr lang="en-AU" dirty="0" smtClean="0"/>
          </a:p>
          <a:p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AU" b="1" u="sng" dirty="0" smtClean="0"/>
              <a:t>Benefits of OHS Training 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dirty="0" smtClean="0"/>
              <a:t>Limiting the risk of injury and illness to </a:t>
            </a:r>
            <a:r>
              <a:rPr lang="en-AU" dirty="0" smtClean="0"/>
              <a:t>employees.</a:t>
            </a:r>
            <a:endParaRPr lang="en-AU" dirty="0" smtClean="0"/>
          </a:p>
          <a:p>
            <a:r>
              <a:rPr lang="en-AU" dirty="0" smtClean="0"/>
              <a:t>Reducing your </a:t>
            </a:r>
            <a:r>
              <a:rPr lang="en-AU" dirty="0" err="1" smtClean="0"/>
              <a:t>WorkCover</a:t>
            </a:r>
            <a:r>
              <a:rPr lang="en-AU" dirty="0" smtClean="0"/>
              <a:t> </a:t>
            </a:r>
            <a:r>
              <a:rPr lang="en-AU" dirty="0" smtClean="0"/>
              <a:t>premium </a:t>
            </a:r>
            <a:endParaRPr lang="en-AU" dirty="0" smtClean="0"/>
          </a:p>
          <a:p>
            <a:r>
              <a:rPr lang="en-AU" dirty="0" smtClean="0"/>
              <a:t>Minimising the operational losses from having employees off work (</a:t>
            </a:r>
            <a:r>
              <a:rPr lang="en-AU" dirty="0" err="1" smtClean="0"/>
              <a:t>LTIs</a:t>
            </a:r>
            <a:r>
              <a:rPr lang="en-AU" dirty="0" smtClean="0"/>
              <a:t>).</a:t>
            </a:r>
            <a:endParaRPr lang="en-AU" dirty="0" smtClean="0"/>
          </a:p>
          <a:p>
            <a:r>
              <a:rPr lang="en-AU" dirty="0" smtClean="0"/>
              <a:t>Using OHS-led initiatives to achieve productivity and quality gains. </a:t>
            </a:r>
          </a:p>
          <a:p>
            <a:endParaRPr lang="en-AU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0034" y="0"/>
            <a:ext cx="8229600" cy="1399032"/>
          </a:xfrm>
        </p:spPr>
        <p:txBody>
          <a:bodyPr/>
          <a:lstStyle/>
          <a:p>
            <a:pPr algn="ctr"/>
            <a:r>
              <a:rPr lang="en-AU" dirty="0" smtClean="0"/>
              <a:t>OHS Training Record</a:t>
            </a:r>
            <a:endParaRPr lang="en-AU" dirty="0"/>
          </a:p>
        </p:txBody>
      </p:sp>
      <p:pic>
        <p:nvPicPr>
          <p:cNvPr id="1029" name="Picture 5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000100" y="1071546"/>
            <a:ext cx="7448521" cy="57864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Verve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Verve">
      <a:majorFont>
        <a:latin typeface="Century Gothic"/>
        <a:ea typeface=""/>
        <a:cs typeface=""/>
        <a:font script="Jpan" typeface="HGｺﾞｼｯｸM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entury Gothic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Verve">
      <a:fillStyleLst>
        <a:solidFill>
          <a:schemeClr val="phClr"/>
        </a:solidFill>
        <a:gradFill rotWithShape="1">
          <a:gsLst>
            <a:gs pos="0">
              <a:schemeClr val="phClr">
                <a:tint val="10000"/>
                <a:satMod val="300000"/>
              </a:schemeClr>
            </a:gs>
            <a:gs pos="34000">
              <a:schemeClr val="phClr">
                <a:tint val="13500"/>
                <a:satMod val="250000"/>
              </a:schemeClr>
            </a:gs>
            <a:gs pos="100000">
              <a:schemeClr val="phClr">
                <a:tint val="60000"/>
                <a:satMod val="200000"/>
              </a:schemeClr>
            </a:gs>
          </a:gsLst>
          <a:path path="circle">
            <a:fillToRect l="50000" t="155000" r="50000" b="-55000"/>
          </a:path>
        </a:gradFill>
        <a:gradFill rotWithShape="1">
          <a:gsLst>
            <a:gs pos="0">
              <a:schemeClr val="phClr">
                <a:tint val="60000"/>
                <a:satMod val="160000"/>
              </a:schemeClr>
            </a:gs>
            <a:gs pos="46000">
              <a:schemeClr val="phClr">
                <a:tint val="86000"/>
                <a:satMod val="160000"/>
              </a:schemeClr>
            </a:gs>
            <a:gs pos="100000">
              <a:schemeClr val="phClr">
                <a:shade val="40000"/>
                <a:satMod val="160000"/>
              </a:schemeClr>
            </a:gs>
          </a:gsLst>
          <a:path path="circle">
            <a:fillToRect l="50000" t="155000" r="50000" b="-55000"/>
          </a:path>
        </a:gradFill>
      </a:fillStyleLst>
      <a:lnStyleLst>
        <a:ln w="9525" cap="flat" cmpd="sng" algn="ctr">
          <a:solidFill>
            <a:schemeClr val="phClr">
              <a:satMod val="12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25400" dir="14700000" algn="t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50800" dist="38100" dir="14700000" algn="t" rotWithShape="0">
              <a:srgbClr val="000000">
                <a:alpha val="60000"/>
              </a:srgb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3600000"/>
            </a:lightRig>
          </a:scene3d>
          <a:sp3d prstMaterial="plastic">
            <a:bevelT w="127000" h="38200" prst="relaxedInset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8000"/>
                <a:satMod val="230000"/>
              </a:schemeClr>
            </a:gs>
            <a:gs pos="60000">
              <a:schemeClr val="phClr">
                <a:shade val="92000"/>
                <a:satMod val="230000"/>
              </a:schemeClr>
            </a:gs>
            <a:gs pos="100000">
              <a:schemeClr val="phClr">
                <a:tint val="85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1200"/>
                <a:satMod val="150000"/>
              </a:schemeClr>
              <a:schemeClr val="phClr">
                <a:tint val="90000"/>
                <a:satMod val="150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Verve</Template>
  <TotalTime>73</TotalTime>
  <Words>197</Words>
  <Application>Microsoft Office PowerPoint</Application>
  <PresentationFormat>On-screen Show (4:3)</PresentationFormat>
  <Paragraphs>41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Verve</vt:lpstr>
      <vt:lpstr>OHS Training presentation</vt:lpstr>
      <vt:lpstr>Types of OHS Training </vt:lpstr>
      <vt:lpstr>How can OHS Training be delivered? </vt:lpstr>
      <vt:lpstr>What can happen if OHS Training is not followed? </vt:lpstr>
      <vt:lpstr>Benefits of OHS Training </vt:lpstr>
      <vt:lpstr>OHS Training Record</vt:lpstr>
    </vt:vector>
  </TitlesOfParts>
  <Company>Central Tafe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OHS Training presentation</dc:title>
  <dc:creator>Central Tafe Home User</dc:creator>
  <cp:lastModifiedBy>Central Tafe Home User</cp:lastModifiedBy>
  <cp:revision>4</cp:revision>
  <dcterms:created xsi:type="dcterms:W3CDTF">2010-11-01T01:56:43Z</dcterms:created>
  <dcterms:modified xsi:type="dcterms:W3CDTF">2010-11-01T03:09:45Z</dcterms:modified>
</cp:coreProperties>
</file>

<file path=docProps/thumbnail.jpeg>
</file>